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314" r:id="rId3"/>
    <p:sldId id="318" r:id="rId4"/>
    <p:sldId id="315" r:id="rId5"/>
    <p:sldId id="316" r:id="rId6"/>
    <p:sldId id="341" r:id="rId7"/>
    <p:sldId id="337" r:id="rId8"/>
    <p:sldId id="338" r:id="rId9"/>
    <p:sldId id="340" r:id="rId10"/>
    <p:sldId id="339" r:id="rId11"/>
    <p:sldId id="342" r:id="rId12"/>
    <p:sldId id="345" r:id="rId13"/>
    <p:sldId id="343" r:id="rId14"/>
    <p:sldId id="367" r:id="rId15"/>
    <p:sldId id="361" r:id="rId16"/>
    <p:sldId id="348" r:id="rId17"/>
    <p:sldId id="347" r:id="rId18"/>
    <p:sldId id="344" r:id="rId19"/>
    <p:sldId id="349" r:id="rId20"/>
    <p:sldId id="350" r:id="rId21"/>
    <p:sldId id="353" r:id="rId22"/>
    <p:sldId id="351" r:id="rId23"/>
    <p:sldId id="356" r:id="rId24"/>
    <p:sldId id="357" r:id="rId25"/>
    <p:sldId id="379" r:id="rId26"/>
    <p:sldId id="355" r:id="rId27"/>
    <p:sldId id="369" r:id="rId28"/>
    <p:sldId id="370" r:id="rId29"/>
    <p:sldId id="377" r:id="rId30"/>
    <p:sldId id="371" r:id="rId31"/>
    <p:sldId id="374" r:id="rId32"/>
    <p:sldId id="372" r:id="rId33"/>
    <p:sldId id="376" r:id="rId34"/>
    <p:sldId id="378" r:id="rId35"/>
    <p:sldId id="336" r:id="rId36"/>
    <p:sldId id="380" r:id="rId3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>
        <p:scale>
          <a:sx n="79" d="100"/>
          <a:sy n="79" d="100"/>
        </p:scale>
        <p:origin x="-16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Grace Hopper didn’t invent the term, but she did bring it to popularity,</a:t>
            </a:r>
            <a:r>
              <a:rPr lang="en-US" baseline="0" dirty="0" smtClean="0"/>
              <a:t> especially within the realm of computing.  She loved to recount this story.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007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2/2/2016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2/2/2016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2/2/2016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2/2/2016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2/2/2016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2/2/2016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2/2/2016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2/2/2016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2/2/2016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2/2/2016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2/2/2016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>Lecture 02 – </a:t>
            </a:r>
            <a:r>
              <a:rPr lang="en-US" altLang="en-US" dirty="0" smtClean="0"/>
              <a:t>Algorithmic Thinking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Jeremy Dixon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6160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Based on slides by Shawn </a:t>
            </a:r>
            <a:r>
              <a:rPr lang="en-US" dirty="0" err="1" smtClean="0"/>
              <a:t>Lupoli</a:t>
            </a:r>
            <a:r>
              <a:rPr lang="en-US" dirty="0" smtClean="0"/>
              <a:t> </a:t>
            </a:r>
            <a:r>
              <a:rPr lang="en-US" dirty="0"/>
              <a:t>and Max </a:t>
            </a:r>
            <a:r>
              <a:rPr lang="en-US" dirty="0" err="1"/>
              <a:t>Morawski</a:t>
            </a:r>
            <a:r>
              <a:rPr lang="en-US" dirty="0"/>
              <a:t> at </a:t>
            </a:r>
            <a:r>
              <a:rPr lang="en-US" dirty="0" smtClean="0"/>
              <a:t>UMBC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Represent the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done with flowchart or pseudocode</a:t>
            </a:r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Flowchart</a:t>
            </a:r>
          </a:p>
          <a:p>
            <a:pPr lvl="1"/>
            <a:r>
              <a:rPr lang="en-US" dirty="0" smtClean="0"/>
              <a:t>Symbols convey different types of actions</a:t>
            </a:r>
            <a:endParaRPr lang="en-US" dirty="0"/>
          </a:p>
          <a:p>
            <a:r>
              <a:rPr lang="en-US" dirty="0" smtClean="0"/>
              <a:t>Pseudocode</a:t>
            </a:r>
          </a:p>
          <a:p>
            <a:pPr lvl="1"/>
            <a:r>
              <a:rPr lang="en-US" dirty="0" smtClean="0"/>
              <a:t>A cross between code and plain English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One may be easier for you – use that one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272" y="2706696"/>
            <a:ext cx="1704474" cy="1110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3562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2A: Pseudocode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 with a plain English description, then…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714500" lvl="3" indent="-457200">
              <a:buAutoNum type="arabicPeriod"/>
            </a:pP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Display “Number of hours worked: ”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Get the hours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Display “Amount paid per hour: ”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Get the rate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Compute pay = hours * rate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Display “The pay is $” , pay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4599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Flowchart Symbols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8" name="Rounded Rectangle 7"/>
          <p:cNvSpPr/>
          <p:nvPr/>
        </p:nvSpPr>
        <p:spPr>
          <a:xfrm>
            <a:off x="1344536" y="1969364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Start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344536" y="3489255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End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0" name="Flowchart: Data 9"/>
          <p:cNvSpPr/>
          <p:nvPr/>
        </p:nvSpPr>
        <p:spPr>
          <a:xfrm>
            <a:off x="5671882" y="1969364"/>
            <a:ext cx="1728536" cy="737741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44536" y="5001420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2" name="Diamond 11"/>
          <p:cNvSpPr/>
          <p:nvPr/>
        </p:nvSpPr>
        <p:spPr>
          <a:xfrm>
            <a:off x="5918529" y="3496804"/>
            <a:ext cx="1235241" cy="737741"/>
          </a:xfrm>
          <a:prstGeom prst="diamon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6302537" y="5001419"/>
            <a:ext cx="467225" cy="737741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170078" y="2707105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Start Symbol</a:t>
            </a:r>
            <a:endParaRPr lang="en-US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1170078" y="4234545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End Symbol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1170078" y="5739161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Data Processing Symbol</a:t>
            </a:r>
            <a:endParaRPr lang="en-US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5098375" y="2707105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/>
              <a:t>Input/Output</a:t>
            </a:r>
            <a:endParaRPr lang="en-US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5098375" y="4241524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Decision Symbol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5098375" y="5739161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Flow Control Arrows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8205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2B: Flowchart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8" name="Rectangle 7"/>
          <p:cNvSpPr/>
          <p:nvPr/>
        </p:nvSpPr>
        <p:spPr>
          <a:xfrm>
            <a:off x="5508959" y="2998855"/>
            <a:ext cx="2526632" cy="73671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pay = hours * rate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108409" y="1771989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Start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8" name="Flowchart: Data 17"/>
          <p:cNvSpPr/>
          <p:nvPr/>
        </p:nvSpPr>
        <p:spPr>
          <a:xfrm>
            <a:off x="575016" y="299885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Display “Number 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of hours worked: ”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>
            <a:stCxn id="17" idx="2"/>
            <a:endCxn id="18" idx="1"/>
          </p:cNvCxnSpPr>
          <p:nvPr/>
        </p:nvCxnSpPr>
        <p:spPr>
          <a:xfrm>
            <a:off x="2371725" y="2509730"/>
            <a:ext cx="0" cy="48912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Flowchart: Data 21"/>
          <p:cNvSpPr/>
          <p:nvPr/>
        </p:nvSpPr>
        <p:spPr>
          <a:xfrm>
            <a:off x="575016" y="426148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Get the hours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23" name="Straight Arrow Connector 22"/>
          <p:cNvCxnSpPr>
            <a:stCxn id="18" idx="4"/>
            <a:endCxn id="22" idx="1"/>
          </p:cNvCxnSpPr>
          <p:nvPr/>
        </p:nvCxnSpPr>
        <p:spPr>
          <a:xfrm>
            <a:off x="2371725" y="3735570"/>
            <a:ext cx="0" cy="52591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Flowchart: Data 29"/>
          <p:cNvSpPr/>
          <p:nvPr/>
        </p:nvSpPr>
        <p:spPr>
          <a:xfrm>
            <a:off x="575016" y="5400498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Display </a:t>
            </a:r>
            <a:r>
              <a:rPr lang="en-US" sz="2400" dirty="0" smtClean="0">
                <a:solidFill>
                  <a:schemeClr val="tx1"/>
                </a:solidFill>
              </a:rPr>
              <a:t>“Amount 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paid per hour: </a:t>
            </a:r>
            <a:r>
              <a:rPr lang="en-US" sz="2400" dirty="0">
                <a:solidFill>
                  <a:schemeClr val="tx1"/>
                </a:solidFill>
              </a:rPr>
              <a:t>”</a:t>
            </a:r>
          </a:p>
        </p:txBody>
      </p:sp>
      <p:cxnSp>
        <p:nvCxnSpPr>
          <p:cNvPr id="31" name="Straight Arrow Connector 30"/>
          <p:cNvCxnSpPr>
            <a:stCxn id="22" idx="4"/>
            <a:endCxn id="30" idx="1"/>
          </p:cNvCxnSpPr>
          <p:nvPr/>
        </p:nvCxnSpPr>
        <p:spPr>
          <a:xfrm>
            <a:off x="2371725" y="4998200"/>
            <a:ext cx="0" cy="402298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Flowchart: Data 34"/>
          <p:cNvSpPr/>
          <p:nvPr/>
        </p:nvSpPr>
        <p:spPr>
          <a:xfrm>
            <a:off x="4975566" y="177301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Get the rate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36" name="Straight Arrow Connector 35"/>
          <p:cNvCxnSpPr>
            <a:stCxn id="35" idx="4"/>
            <a:endCxn id="8" idx="0"/>
          </p:cNvCxnSpPr>
          <p:nvPr/>
        </p:nvCxnSpPr>
        <p:spPr>
          <a:xfrm>
            <a:off x="6772275" y="2509730"/>
            <a:ext cx="0" cy="48912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Flowchart: Data 38"/>
          <p:cNvSpPr/>
          <p:nvPr/>
        </p:nvSpPr>
        <p:spPr>
          <a:xfrm>
            <a:off x="4975566" y="426148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Display “The pay 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is $” , pay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40" name="Straight Arrow Connector 39"/>
          <p:cNvCxnSpPr>
            <a:stCxn id="8" idx="2"/>
            <a:endCxn id="39" idx="1"/>
          </p:cNvCxnSpPr>
          <p:nvPr/>
        </p:nvCxnSpPr>
        <p:spPr>
          <a:xfrm>
            <a:off x="6772275" y="3735570"/>
            <a:ext cx="0" cy="52591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5508959" y="5400498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End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44" name="Straight Arrow Connector 43"/>
          <p:cNvCxnSpPr>
            <a:stCxn id="39" idx="4"/>
            <a:endCxn id="43" idx="0"/>
          </p:cNvCxnSpPr>
          <p:nvPr/>
        </p:nvCxnSpPr>
        <p:spPr>
          <a:xfrm>
            <a:off x="6772275" y="4998200"/>
            <a:ext cx="0" cy="402298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endCxn id="35" idx="2"/>
          </p:cNvCxnSpPr>
          <p:nvPr/>
        </p:nvCxnSpPr>
        <p:spPr>
          <a:xfrm>
            <a:off x="4780754" y="2140859"/>
            <a:ext cx="554154" cy="51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30" idx="5"/>
          </p:cNvCxnSpPr>
          <p:nvPr/>
        </p:nvCxnSpPr>
        <p:spPr>
          <a:xfrm flipV="1">
            <a:off x="3809092" y="5768855"/>
            <a:ext cx="971662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4780754" y="2143376"/>
            <a:ext cx="0" cy="3611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32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  <p:bldP spid="22" grpId="0" animBg="1"/>
      <p:bldP spid="30" grpId="0" animBg="1"/>
      <p:bldP spid="35" grpId="0" animBg="1"/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70748"/>
            <a:ext cx="8229600" cy="1143000"/>
          </a:xfrm>
        </p:spPr>
        <p:txBody>
          <a:bodyPr/>
          <a:lstStyle/>
          <a:p>
            <a:r>
              <a:rPr lang="en-US" dirty="0" smtClean="0"/>
              <a:t>Steps 3 and 4: Implementation </a:t>
            </a:r>
            <a:br>
              <a:rPr lang="en-US" dirty="0" smtClean="0"/>
            </a:br>
            <a:r>
              <a:rPr lang="en-US" dirty="0" smtClean="0"/>
              <a:t>and Testing/Debugging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/>
              <a:t>We’ll cover implementation in detail next class</a:t>
            </a:r>
          </a:p>
          <a:p>
            <a:endParaRPr lang="en-US" dirty="0" smtClean="0"/>
          </a:p>
          <a:p>
            <a:r>
              <a:rPr lang="en-US" dirty="0"/>
              <a:t>Testing and debugging your program involves identifying errors and fixing them</a:t>
            </a:r>
          </a:p>
          <a:p>
            <a:pPr lvl="1"/>
            <a:r>
              <a:rPr lang="en-US" sz="3200" dirty="0" smtClean="0"/>
              <a:t>We’ll talk about this later today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919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Algorithms and Language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Notice that developing the algorithm </a:t>
            </a:r>
            <a:br>
              <a:rPr lang="en-US" dirty="0" smtClean="0"/>
            </a:br>
            <a:r>
              <a:rPr lang="en-US" dirty="0" smtClean="0"/>
              <a:t>didn’t involve any Python at all</a:t>
            </a:r>
          </a:p>
          <a:p>
            <a:pPr lvl="1"/>
            <a:r>
              <a:rPr lang="en-US" dirty="0" smtClean="0"/>
              <a:t>Only pseudocode or a flowchart was needed</a:t>
            </a:r>
          </a:p>
          <a:p>
            <a:pPr lvl="1"/>
            <a:r>
              <a:rPr lang="en-US" dirty="0" smtClean="0"/>
              <a:t>An algorithm can be coded in any language</a:t>
            </a:r>
          </a:p>
          <a:p>
            <a:pPr lvl="3"/>
            <a:endParaRPr lang="en-US" dirty="0"/>
          </a:p>
          <a:p>
            <a:r>
              <a:rPr lang="en-US" dirty="0" smtClean="0"/>
              <a:t>All languages have 3 important control structures we can use in our algorithms</a:t>
            </a:r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951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Control Structures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03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Structures that control how the program “flows” or operates, and in what order</a:t>
            </a:r>
          </a:p>
          <a:p>
            <a:pPr lvl="3"/>
            <a:endParaRPr lang="en-US" dirty="0"/>
          </a:p>
          <a:p>
            <a:r>
              <a:rPr lang="en-US" dirty="0" smtClean="0"/>
              <a:t>Sequence</a:t>
            </a:r>
          </a:p>
          <a:p>
            <a:r>
              <a:rPr lang="en-US" dirty="0" smtClean="0"/>
              <a:t>Decision Making</a:t>
            </a:r>
          </a:p>
          <a:p>
            <a:r>
              <a:rPr lang="en-US" dirty="0" smtClean="0"/>
              <a:t>Looping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490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step after another, with no branches</a:t>
            </a:r>
          </a:p>
          <a:p>
            <a:pPr lvl="3"/>
            <a:endParaRPr lang="en-US" dirty="0"/>
          </a:p>
          <a:p>
            <a:r>
              <a:rPr lang="en-US" dirty="0" smtClean="0"/>
              <a:t>Already wrote one for “Weekly Pay” problem</a:t>
            </a:r>
          </a:p>
          <a:p>
            <a:pPr lvl="3"/>
            <a:endParaRPr lang="en-US" dirty="0"/>
          </a:p>
          <a:p>
            <a:r>
              <a:rPr lang="en-US" dirty="0" smtClean="0"/>
              <a:t>What are some real life examples?</a:t>
            </a:r>
          </a:p>
          <a:p>
            <a:pPr lvl="1"/>
            <a:r>
              <a:rPr lang="en-US" dirty="0" smtClean="0"/>
              <a:t>Dialing a phone number</a:t>
            </a:r>
          </a:p>
          <a:p>
            <a:pPr lvl="1"/>
            <a:r>
              <a:rPr lang="en-US" dirty="0" smtClean="0"/>
              <a:t>Purchasing and paying for groceries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807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Making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Selecting one choice from many based </a:t>
            </a:r>
            <a:br>
              <a:rPr lang="en-US" dirty="0" smtClean="0"/>
            </a:br>
            <a:r>
              <a:rPr lang="en-US" dirty="0" smtClean="0"/>
              <a:t>on a specific reason or condition</a:t>
            </a:r>
          </a:p>
          <a:p>
            <a:pPr lvl="1"/>
            <a:r>
              <a:rPr lang="en-US" dirty="0" smtClean="0"/>
              <a:t>If something is true, do </a:t>
            </a:r>
            <a:r>
              <a:rPr lang="en-US" b="1" i="1" dirty="0" smtClean="0"/>
              <a:t>A</a:t>
            </a:r>
            <a:r>
              <a:rPr lang="en-US" dirty="0" smtClean="0"/>
              <a:t> … if it’s not, do </a:t>
            </a:r>
            <a:r>
              <a:rPr lang="en-US" b="1" i="1" dirty="0" smtClean="0"/>
              <a:t>B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are some real life examples?</a:t>
            </a:r>
          </a:p>
          <a:p>
            <a:pPr lvl="1"/>
            <a:r>
              <a:rPr lang="en-US" dirty="0" smtClean="0"/>
              <a:t>Walking around campus (construction!)</a:t>
            </a:r>
          </a:p>
          <a:p>
            <a:pPr lvl="1"/>
            <a:r>
              <a:rPr lang="en-US" dirty="0" smtClean="0"/>
              <a:t>Choosing where to eat lunch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875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Syllabus</a:t>
            </a:r>
          </a:p>
          <a:p>
            <a:pPr lvl="1"/>
            <a:r>
              <a:rPr lang="en-US" dirty="0" smtClean="0"/>
              <a:t>Grading scheme, expectations, etc.</a:t>
            </a:r>
          </a:p>
          <a:p>
            <a:pPr lvl="1"/>
            <a:r>
              <a:rPr lang="en-US" dirty="0" smtClean="0"/>
              <a:t>Academic Integrity Policy</a:t>
            </a:r>
          </a:p>
          <a:p>
            <a:r>
              <a:rPr lang="en-US" dirty="0" smtClean="0"/>
              <a:t>Computer System Components</a:t>
            </a:r>
          </a:p>
          <a:p>
            <a:r>
              <a:rPr lang="en-US" dirty="0" smtClean="0"/>
              <a:t>Binary numbers</a:t>
            </a:r>
          </a:p>
          <a:p>
            <a:pPr lvl="1"/>
            <a:r>
              <a:rPr lang="en-US" dirty="0" smtClean="0"/>
              <a:t>Converting between binary and decimal</a:t>
            </a:r>
          </a:p>
          <a:p>
            <a:r>
              <a:rPr lang="en-US" dirty="0" smtClean="0"/>
              <a:t>Algorithmic thinking</a:t>
            </a:r>
          </a:p>
          <a:p>
            <a:pPr lvl="1"/>
            <a:r>
              <a:rPr lang="en-US" dirty="0" smtClean="0"/>
              <a:t>Making sandwiches for aliens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433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Making: Pseudocode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Answer the question “Is a number positive?”</a:t>
            </a:r>
          </a:p>
          <a:p>
            <a:pPr lvl="1"/>
            <a:r>
              <a:rPr lang="en-US" dirty="0" smtClean="0"/>
              <a:t>Start with a plain English description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Display “Enter the number: ”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Get the number (call it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 0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Display “It is positive”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Display “It is negative”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512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Making: Flowchart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17" name="Rounded Rectangle 16"/>
          <p:cNvSpPr/>
          <p:nvPr/>
        </p:nvSpPr>
        <p:spPr>
          <a:xfrm>
            <a:off x="285783" y="1800807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Start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8" name="Flowchart: Data 17"/>
          <p:cNvSpPr/>
          <p:nvPr/>
        </p:nvSpPr>
        <p:spPr>
          <a:xfrm>
            <a:off x="3202445" y="1801833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Display “Enter 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the number: ”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>
            <a:stCxn id="17" idx="3"/>
            <a:endCxn id="18" idx="2"/>
          </p:cNvCxnSpPr>
          <p:nvPr/>
        </p:nvCxnSpPr>
        <p:spPr>
          <a:xfrm>
            <a:off x="2812415" y="2169678"/>
            <a:ext cx="749372" cy="513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Flowchart: Data 21"/>
          <p:cNvSpPr/>
          <p:nvPr/>
        </p:nvSpPr>
        <p:spPr>
          <a:xfrm>
            <a:off x="6842434" y="1800807"/>
            <a:ext cx="2015784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Get the 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number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23" name="Straight Arrow Connector 22"/>
          <p:cNvCxnSpPr>
            <a:stCxn id="18" idx="5"/>
            <a:endCxn id="22" idx="2"/>
          </p:cNvCxnSpPr>
          <p:nvPr/>
        </p:nvCxnSpPr>
        <p:spPr>
          <a:xfrm flipV="1">
            <a:off x="6436521" y="2169165"/>
            <a:ext cx="607491" cy="102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Flowchart: Decision 29"/>
          <p:cNvSpPr/>
          <p:nvPr/>
        </p:nvSpPr>
        <p:spPr>
          <a:xfrm>
            <a:off x="3513328" y="3236230"/>
            <a:ext cx="2117344" cy="736715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&gt; 0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31" name="Straight Arrow Connector 30"/>
          <p:cNvCxnSpPr>
            <a:endCxn id="30" idx="0"/>
          </p:cNvCxnSpPr>
          <p:nvPr/>
        </p:nvCxnSpPr>
        <p:spPr>
          <a:xfrm>
            <a:off x="4572000" y="2827691"/>
            <a:ext cx="0" cy="408539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3308684" y="5474225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End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44" name="Straight Arrow Connector 43"/>
          <p:cNvCxnSpPr>
            <a:endCxn id="43" idx="0"/>
          </p:cNvCxnSpPr>
          <p:nvPr/>
        </p:nvCxnSpPr>
        <p:spPr>
          <a:xfrm>
            <a:off x="4572000" y="5235275"/>
            <a:ext cx="0" cy="23895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22" idx="4"/>
          </p:cNvCxnSpPr>
          <p:nvPr/>
        </p:nvCxnSpPr>
        <p:spPr>
          <a:xfrm>
            <a:off x="7850326" y="2537522"/>
            <a:ext cx="0" cy="3019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4572000" y="2839454"/>
            <a:ext cx="326582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30" idx="1"/>
          </p:cNvCxnSpPr>
          <p:nvPr/>
        </p:nvCxnSpPr>
        <p:spPr>
          <a:xfrm flipH="1">
            <a:off x="1525512" y="3604588"/>
            <a:ext cx="19878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Flowchart: Data 58"/>
          <p:cNvSpPr/>
          <p:nvPr/>
        </p:nvSpPr>
        <p:spPr>
          <a:xfrm>
            <a:off x="164155" y="4016261"/>
            <a:ext cx="2746775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Display 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“It is positive”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60" name="Straight Arrow Connector 59"/>
          <p:cNvCxnSpPr>
            <a:endCxn id="59" idx="1"/>
          </p:cNvCxnSpPr>
          <p:nvPr/>
        </p:nvCxnSpPr>
        <p:spPr>
          <a:xfrm>
            <a:off x="1537543" y="3607722"/>
            <a:ext cx="0" cy="408539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Flowchart: Data 62"/>
          <p:cNvSpPr/>
          <p:nvPr/>
        </p:nvSpPr>
        <p:spPr>
          <a:xfrm>
            <a:off x="6204911" y="4019020"/>
            <a:ext cx="2836380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Display 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“It is negative”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70" name="Straight Connector 69"/>
          <p:cNvCxnSpPr>
            <a:endCxn id="30" idx="3"/>
          </p:cNvCxnSpPr>
          <p:nvPr/>
        </p:nvCxnSpPr>
        <p:spPr>
          <a:xfrm flipH="1" flipV="1">
            <a:off x="5630672" y="3604588"/>
            <a:ext cx="1987816" cy="31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endCxn id="63" idx="1"/>
          </p:cNvCxnSpPr>
          <p:nvPr/>
        </p:nvCxnSpPr>
        <p:spPr>
          <a:xfrm>
            <a:off x="7618488" y="3607958"/>
            <a:ext cx="4613" cy="411062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H="1" flipV="1">
            <a:off x="1525512" y="5232141"/>
            <a:ext cx="6097589" cy="31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63" idx="4"/>
          </p:cNvCxnSpPr>
          <p:nvPr/>
        </p:nvCxnSpPr>
        <p:spPr>
          <a:xfrm>
            <a:off x="7623101" y="4755735"/>
            <a:ext cx="0" cy="4795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stCxn id="59" idx="4"/>
          </p:cNvCxnSpPr>
          <p:nvPr/>
        </p:nvCxnSpPr>
        <p:spPr>
          <a:xfrm>
            <a:off x="1537543" y="4752976"/>
            <a:ext cx="0" cy="4822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1787855" y="3230251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TRUE</a:t>
            </a:r>
            <a:endParaRPr lang="en-US" dirty="0"/>
          </a:p>
        </p:txBody>
      </p:sp>
      <p:sp>
        <p:nvSpPr>
          <p:cNvPr id="100" name="TextBox 99"/>
          <p:cNvSpPr txBox="1"/>
          <p:nvPr/>
        </p:nvSpPr>
        <p:spPr>
          <a:xfrm>
            <a:off x="5893015" y="3221355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FALSE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912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 animBg="1"/>
      <p:bldP spid="30" grpId="0" animBg="1"/>
      <p:bldP spid="59" grpId="0" animBg="1"/>
      <p:bldP spid="63" grpId="0" animBg="1"/>
      <p:bldP spid="99" grpId="0"/>
      <p:bldP spid="10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Doing something over and over again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Used in combination with decision making</a:t>
            </a:r>
          </a:p>
          <a:p>
            <a:pPr lvl="1"/>
            <a:r>
              <a:rPr lang="en-US" dirty="0" smtClean="0"/>
              <a:t>Otherwise we loop forever</a:t>
            </a:r>
          </a:p>
          <a:p>
            <a:pPr lvl="2"/>
            <a:r>
              <a:rPr lang="en-US" sz="2800" dirty="0" smtClean="0"/>
              <a:t>This is called an “infinite loop”</a:t>
            </a:r>
          </a:p>
          <a:p>
            <a:pPr lvl="3"/>
            <a:endParaRPr lang="en-US" dirty="0"/>
          </a:p>
          <a:p>
            <a:r>
              <a:rPr lang="en-US" dirty="0" smtClean="0"/>
              <a:t>What are some real life examples?</a:t>
            </a:r>
          </a:p>
          <a:p>
            <a:pPr lvl="1"/>
            <a:r>
              <a:rPr lang="en-US" dirty="0" smtClean="0"/>
              <a:t>Doing homework problem sets</a:t>
            </a:r>
          </a:p>
          <a:p>
            <a:pPr lvl="1"/>
            <a:r>
              <a:rPr lang="en-US" dirty="0" smtClean="0"/>
              <a:t>Walking up steps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1104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Looping: Pseudocode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an algorithm that counts </a:t>
            </a:r>
            <a:r>
              <a:rPr lang="en-US" dirty="0" smtClean="0"/>
              <a:t>from 1-20</a:t>
            </a:r>
          </a:p>
          <a:p>
            <a:pPr lvl="1"/>
            <a:r>
              <a:rPr lang="en-US" dirty="0" smtClean="0"/>
              <a:t>Start with a plain English description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Set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&lt;= 20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Display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(End loop)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7119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lowchart: Decision 23"/>
          <p:cNvSpPr/>
          <p:nvPr/>
        </p:nvSpPr>
        <p:spPr>
          <a:xfrm>
            <a:off x="410291" y="3814328"/>
            <a:ext cx="2277616" cy="990674"/>
          </a:xfrm>
          <a:prstGeom prst="flowChartDecision">
            <a:avLst/>
          </a:prstGeom>
          <a:solidFill>
            <a:srgbClr val="FFC000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&gt;= 20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Looping: Flowchart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17" name="Rounded Rectangle 16"/>
          <p:cNvSpPr/>
          <p:nvPr/>
        </p:nvSpPr>
        <p:spPr>
          <a:xfrm>
            <a:off x="285783" y="1808907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Start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>
            <a:endCxn id="28" idx="0"/>
          </p:cNvCxnSpPr>
          <p:nvPr/>
        </p:nvCxnSpPr>
        <p:spPr>
          <a:xfrm>
            <a:off x="1549099" y="2874093"/>
            <a:ext cx="0" cy="93921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1697326" y="3343701"/>
            <a:ext cx="7064073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3308684" y="5474225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End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9" name="Flowchart: Data 58"/>
          <p:cNvSpPr/>
          <p:nvPr/>
        </p:nvSpPr>
        <p:spPr>
          <a:xfrm>
            <a:off x="3420174" y="3940662"/>
            <a:ext cx="221559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Display </a:t>
            </a:r>
            <a:r>
              <a:rPr lang="en-US" sz="2400" dirty="0" err="1" smtClean="0">
                <a:solidFill>
                  <a:schemeClr val="tx1"/>
                </a:solidFill>
              </a:rPr>
              <a:t>num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78" name="Straight Connector 77"/>
          <p:cNvCxnSpPr>
            <a:endCxn id="67" idx="3"/>
          </p:cNvCxnSpPr>
          <p:nvPr/>
        </p:nvCxnSpPr>
        <p:spPr>
          <a:xfrm flipH="1">
            <a:off x="8535210" y="4308506"/>
            <a:ext cx="22618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8761399" y="3343701"/>
            <a:ext cx="0" cy="9653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1697326" y="5464119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FALSE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3308684" y="1812723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num</a:t>
            </a:r>
            <a:r>
              <a:rPr lang="en-US" sz="3200" dirty="0" smtClean="0">
                <a:solidFill>
                  <a:schemeClr val="tx1"/>
                </a:solidFill>
              </a:rPr>
              <a:t> = 1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8" name="Flowchart: Decision 27"/>
          <p:cNvSpPr/>
          <p:nvPr/>
        </p:nvSpPr>
        <p:spPr>
          <a:xfrm>
            <a:off x="410291" y="3813309"/>
            <a:ext cx="2277616" cy="990674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&gt;= 20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/>
          <p:cNvCxnSpPr>
            <a:stCxn id="17" idx="3"/>
            <a:endCxn id="27" idx="1"/>
          </p:cNvCxnSpPr>
          <p:nvPr/>
        </p:nvCxnSpPr>
        <p:spPr>
          <a:xfrm>
            <a:off x="2812415" y="2177778"/>
            <a:ext cx="496269" cy="381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1549099" y="2874093"/>
            <a:ext cx="302290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endCxn id="27" idx="2"/>
          </p:cNvCxnSpPr>
          <p:nvPr/>
        </p:nvCxnSpPr>
        <p:spPr>
          <a:xfrm flipV="1">
            <a:off x="4572000" y="2550464"/>
            <a:ext cx="0" cy="3236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361063" y="3929345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TRUE</a:t>
            </a:r>
            <a:endParaRPr lang="en-US" dirty="0"/>
          </a:p>
        </p:txBody>
      </p:sp>
      <p:cxnSp>
        <p:nvCxnSpPr>
          <p:cNvPr id="45" name="Straight Arrow Connector 44"/>
          <p:cNvCxnSpPr>
            <a:stCxn id="28" idx="3"/>
            <a:endCxn id="59" idx="2"/>
          </p:cNvCxnSpPr>
          <p:nvPr/>
        </p:nvCxnSpPr>
        <p:spPr>
          <a:xfrm>
            <a:off x="2687907" y="4308646"/>
            <a:ext cx="953827" cy="37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59" idx="5"/>
            <a:endCxn id="67" idx="1"/>
          </p:cNvCxnSpPr>
          <p:nvPr/>
        </p:nvCxnSpPr>
        <p:spPr>
          <a:xfrm flipV="1">
            <a:off x="5414212" y="4308507"/>
            <a:ext cx="594366" cy="513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6008578" y="3939636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= </a:t>
            </a:r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+ 1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69" name="Straight Arrow Connector 68"/>
          <p:cNvCxnSpPr>
            <a:endCxn id="43" idx="1"/>
          </p:cNvCxnSpPr>
          <p:nvPr/>
        </p:nvCxnSpPr>
        <p:spPr>
          <a:xfrm>
            <a:off x="1549099" y="5843096"/>
            <a:ext cx="1759585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28" idx="2"/>
          </p:cNvCxnSpPr>
          <p:nvPr/>
        </p:nvCxnSpPr>
        <p:spPr>
          <a:xfrm>
            <a:off x="1549099" y="4803983"/>
            <a:ext cx="1" cy="1039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Rounded Rectangle 85"/>
          <p:cNvSpPr/>
          <p:nvPr/>
        </p:nvSpPr>
        <p:spPr>
          <a:xfrm>
            <a:off x="5229362" y="2703629"/>
            <a:ext cx="2999068" cy="1026524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There’s an error in this flowchart… do you see it?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046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7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59" grpId="0" animBg="1"/>
      <p:bldP spid="100" grpId="0"/>
      <p:bldP spid="27" grpId="0" animBg="1"/>
      <p:bldP spid="28" grpId="0" animBg="1"/>
      <p:bldP spid="41" grpId="0"/>
      <p:bldP spid="67" grpId="0" animBg="1"/>
      <p:bldP spid="8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lowchart: Decision 23"/>
          <p:cNvSpPr/>
          <p:nvPr/>
        </p:nvSpPr>
        <p:spPr>
          <a:xfrm>
            <a:off x="410291" y="3814328"/>
            <a:ext cx="2277616" cy="990674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&lt;= 20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Looping: Flowchart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17" name="Rounded Rectangle 16"/>
          <p:cNvSpPr/>
          <p:nvPr/>
        </p:nvSpPr>
        <p:spPr>
          <a:xfrm>
            <a:off x="285783" y="1808907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Start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549099" y="2874093"/>
            <a:ext cx="0" cy="93921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1697326" y="3343701"/>
            <a:ext cx="7064073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3308684" y="5474225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End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9" name="Flowchart: Data 58"/>
          <p:cNvSpPr/>
          <p:nvPr/>
        </p:nvSpPr>
        <p:spPr>
          <a:xfrm>
            <a:off x="3420174" y="3940662"/>
            <a:ext cx="221559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Display </a:t>
            </a:r>
            <a:r>
              <a:rPr lang="en-US" sz="2400" dirty="0" err="1" smtClean="0">
                <a:solidFill>
                  <a:schemeClr val="tx1"/>
                </a:solidFill>
              </a:rPr>
              <a:t>num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78" name="Straight Connector 77"/>
          <p:cNvCxnSpPr>
            <a:endCxn id="67" idx="3"/>
          </p:cNvCxnSpPr>
          <p:nvPr/>
        </p:nvCxnSpPr>
        <p:spPr>
          <a:xfrm flipH="1">
            <a:off x="8535210" y="4308506"/>
            <a:ext cx="22618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8761399" y="3343701"/>
            <a:ext cx="0" cy="9653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1697326" y="5464119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FALSE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3308684" y="1812723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num</a:t>
            </a:r>
            <a:r>
              <a:rPr lang="en-US" sz="3200" dirty="0" smtClean="0">
                <a:solidFill>
                  <a:schemeClr val="tx1"/>
                </a:solidFill>
              </a:rPr>
              <a:t> = 1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/>
          <p:cNvCxnSpPr>
            <a:stCxn id="17" idx="3"/>
            <a:endCxn id="27" idx="1"/>
          </p:cNvCxnSpPr>
          <p:nvPr/>
        </p:nvCxnSpPr>
        <p:spPr>
          <a:xfrm>
            <a:off x="2812415" y="2177778"/>
            <a:ext cx="496269" cy="381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1549099" y="2874093"/>
            <a:ext cx="302290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endCxn id="27" idx="2"/>
          </p:cNvCxnSpPr>
          <p:nvPr/>
        </p:nvCxnSpPr>
        <p:spPr>
          <a:xfrm flipV="1">
            <a:off x="4572000" y="2550464"/>
            <a:ext cx="0" cy="3236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361063" y="3929345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TRUE</a:t>
            </a:r>
            <a:endParaRPr lang="en-US" dirty="0"/>
          </a:p>
        </p:txBody>
      </p:sp>
      <p:cxnSp>
        <p:nvCxnSpPr>
          <p:cNvPr id="45" name="Straight Arrow Connector 44"/>
          <p:cNvCxnSpPr>
            <a:endCxn id="59" idx="2"/>
          </p:cNvCxnSpPr>
          <p:nvPr/>
        </p:nvCxnSpPr>
        <p:spPr>
          <a:xfrm>
            <a:off x="2687907" y="4308646"/>
            <a:ext cx="953827" cy="37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59" idx="5"/>
            <a:endCxn id="67" idx="1"/>
          </p:cNvCxnSpPr>
          <p:nvPr/>
        </p:nvCxnSpPr>
        <p:spPr>
          <a:xfrm flipV="1">
            <a:off x="5414212" y="4308507"/>
            <a:ext cx="594366" cy="513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6008578" y="3939636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= </a:t>
            </a:r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+ 1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69" name="Straight Arrow Connector 68"/>
          <p:cNvCxnSpPr>
            <a:endCxn id="43" idx="1"/>
          </p:cNvCxnSpPr>
          <p:nvPr/>
        </p:nvCxnSpPr>
        <p:spPr>
          <a:xfrm>
            <a:off x="1549099" y="5843096"/>
            <a:ext cx="1759585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1549099" y="4803983"/>
            <a:ext cx="1" cy="1039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312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Debugging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31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Bit of History on “Bugs”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30389" cy="4156799"/>
          </a:xfrm>
        </p:spPr>
        <p:txBody>
          <a:bodyPr/>
          <a:lstStyle/>
          <a:p>
            <a:pPr marL="2122488"/>
            <a:r>
              <a:rPr lang="en-US" dirty="0" smtClean="0"/>
              <a:t>US Navy lab – September 9, 1947</a:t>
            </a:r>
          </a:p>
          <a:p>
            <a:pPr marL="2122488"/>
            <a:r>
              <a:rPr lang="en-US" dirty="0" smtClean="0"/>
              <a:t>Grace Hopper and her colleagues were working on the Harvard Mark II</a:t>
            </a:r>
          </a:p>
          <a:p>
            <a:pPr marL="2522538" lvl="1"/>
            <a:r>
              <a:rPr lang="en-US" dirty="0" smtClean="0"/>
              <a:t>Or trying to… it wasn’t working right</a:t>
            </a:r>
          </a:p>
          <a:p>
            <a:pPr lvl="3"/>
            <a:endParaRPr lang="en-US" sz="1400" dirty="0" smtClean="0"/>
          </a:p>
          <a:p>
            <a:r>
              <a:rPr lang="en-US" dirty="0" smtClean="0"/>
              <a:t>They found a literal bug inside the machine</a:t>
            </a:r>
          </a:p>
          <a:p>
            <a:pPr lvl="1"/>
            <a:r>
              <a:rPr lang="en-US" dirty="0" smtClean="0"/>
              <a:t>Taped the bug (a moth) </a:t>
            </a:r>
            <a:br>
              <a:rPr lang="en-US" dirty="0" smtClean="0"/>
            </a:br>
            <a:r>
              <a:rPr lang="en-US" dirty="0" smtClean="0"/>
              <a:t>into their log book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2" t="51472" r="21882" b="16705"/>
          <a:stretch/>
        </p:blipFill>
        <p:spPr>
          <a:xfrm>
            <a:off x="4872801" y="4944979"/>
            <a:ext cx="3958391" cy="15076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61" y="1849047"/>
            <a:ext cx="1961147" cy="229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76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Errors (“Bugs”)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main classifications of errors</a:t>
            </a:r>
          </a:p>
          <a:p>
            <a:pPr lvl="3"/>
            <a:endParaRPr lang="en-US" dirty="0"/>
          </a:p>
          <a:p>
            <a:r>
              <a:rPr lang="en-US" dirty="0" smtClean="0"/>
              <a:t>Syntax errors</a:t>
            </a:r>
          </a:p>
          <a:p>
            <a:pPr lvl="1"/>
            <a:r>
              <a:rPr lang="en-US" dirty="0" smtClean="0"/>
              <a:t>Prevent Python from understanding what to do</a:t>
            </a:r>
          </a:p>
          <a:p>
            <a:r>
              <a:rPr lang="en-US" dirty="0" smtClean="0"/>
              <a:t>Logical errors</a:t>
            </a:r>
          </a:p>
          <a:p>
            <a:pPr lvl="1"/>
            <a:r>
              <a:rPr lang="en-US" dirty="0" smtClean="0"/>
              <a:t>Cause the program to run incorrectly, or to </a:t>
            </a:r>
            <a:br>
              <a:rPr lang="en-US" dirty="0" smtClean="0"/>
            </a:br>
            <a:r>
              <a:rPr lang="en-US" dirty="0" smtClean="0"/>
              <a:t>not do what you want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0521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 smtClean="0"/>
              <a:t>“Syntax” is the set of rules followed by a computer programming language</a:t>
            </a:r>
          </a:p>
          <a:p>
            <a:pPr lvl="1"/>
            <a:r>
              <a:rPr lang="en-US" dirty="0" smtClean="0"/>
              <a:t>Similar to grammar and spelling in English</a:t>
            </a:r>
          </a:p>
          <a:p>
            <a:pPr lvl="3"/>
            <a:endParaRPr lang="en-US" sz="1200" dirty="0"/>
          </a:p>
          <a:p>
            <a:r>
              <a:rPr lang="en-US" dirty="0" smtClean="0"/>
              <a:t>Examples of Python’s syntax</a:t>
            </a:r>
            <a:r>
              <a:rPr lang="en-US" dirty="0"/>
              <a:t> </a:t>
            </a:r>
            <a:r>
              <a:rPr lang="en-US" dirty="0" smtClean="0"/>
              <a:t>rules:</a:t>
            </a:r>
          </a:p>
          <a:p>
            <a:pPr lvl="1"/>
            <a:r>
              <a:rPr lang="en-US" dirty="0" smtClean="0"/>
              <a:t>Keywords must be spelled correctly</a:t>
            </a:r>
          </a:p>
          <a:p>
            <a:pPr marL="914400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 smtClean="0"/>
              <a:t> and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2800" dirty="0" smtClean="0"/>
              <a:t>, not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Ture</a:t>
            </a:r>
            <a:r>
              <a:rPr lang="en-US" sz="2800" dirty="0" smtClean="0"/>
              <a:t> or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Flase</a:t>
            </a:r>
            <a:r>
              <a:rPr lang="en-US" sz="2800" dirty="0" smtClean="0"/>
              <a:t> or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Truu</a:t>
            </a: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Quotes and parentheses must be closed: </a:t>
            </a:r>
          </a:p>
          <a:p>
            <a:pPr marL="914400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("Open and close")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282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1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Error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Find the syntax errors in each line of code below: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("Hello")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		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What"s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up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?")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		print("Aloha!)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Good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Monring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784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Syntax Error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Find the syntax errors in each line of code below: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("Hello")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		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What"s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up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?")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		print("Aloha!)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Good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Monring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 dirty="0"/>
          </a:p>
        </p:txBody>
      </p:sp>
      <p:sp>
        <p:nvSpPr>
          <p:cNvPr id="7" name="Oval 6"/>
          <p:cNvSpPr/>
          <p:nvPr/>
        </p:nvSpPr>
        <p:spPr>
          <a:xfrm>
            <a:off x="1744582" y="3119773"/>
            <a:ext cx="1368592" cy="5351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098761" y="3561096"/>
            <a:ext cx="531896" cy="5351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395291" y="4144349"/>
            <a:ext cx="684296" cy="5351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863389" y="5150495"/>
            <a:ext cx="184885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not actually a syntax error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272464" y="4658717"/>
            <a:ext cx="1947859" cy="533400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216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Logical errors don’t bother Python at all… </a:t>
            </a:r>
            <a:br>
              <a:rPr lang="en-US" dirty="0" smtClean="0"/>
            </a:br>
            <a:r>
              <a:rPr lang="en-US" dirty="0" smtClean="0"/>
              <a:t>they only bother you!</a:t>
            </a:r>
          </a:p>
          <a:p>
            <a:pPr lvl="3"/>
            <a:endParaRPr lang="en-US" dirty="0"/>
          </a:p>
          <a:p>
            <a:r>
              <a:rPr lang="en-US" dirty="0" smtClean="0"/>
              <a:t>Examples of logical errors:</a:t>
            </a:r>
          </a:p>
          <a:p>
            <a:pPr lvl="1"/>
            <a:r>
              <a:rPr lang="en-US" dirty="0" smtClean="0"/>
              <a:t>Using the wrong value for something</a:t>
            </a:r>
          </a:p>
          <a:p>
            <a:pPr marL="914400" lvl="2" indent="0">
              <a:buNone/>
            </a:pP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currentYear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2013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Doing steps in the wrong order</a:t>
            </a:r>
          </a:p>
          <a:p>
            <a:pPr lvl="2"/>
            <a:r>
              <a:rPr lang="en-US" sz="2800" dirty="0" smtClean="0"/>
              <a:t>“Close jelly jar.  Put jelly on bread.  Open jelly jar.”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7576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an algorithm that asks a user for their name, then responds with “Hello NAME”</a:t>
            </a:r>
          </a:p>
          <a:p>
            <a:pPr lvl="3"/>
            <a:endParaRPr lang="en-US" dirty="0"/>
          </a:p>
          <a:p>
            <a:r>
              <a:rPr lang="en-US" dirty="0" smtClean="0"/>
              <a:t>You can use a flowchart or pseudocode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grpSp>
        <p:nvGrpSpPr>
          <p:cNvPr id="21" name="Group 20"/>
          <p:cNvGrpSpPr/>
          <p:nvPr/>
        </p:nvGrpSpPr>
        <p:grpSpPr>
          <a:xfrm>
            <a:off x="1348954" y="4642284"/>
            <a:ext cx="6549920" cy="1743713"/>
            <a:chOff x="1700737" y="4546028"/>
            <a:chExt cx="6549920" cy="1743713"/>
          </a:xfrm>
        </p:grpSpPr>
        <p:sp>
          <p:nvSpPr>
            <p:cNvPr id="5" name="Rounded Rectangle 4"/>
            <p:cNvSpPr/>
            <p:nvPr/>
          </p:nvSpPr>
          <p:spPr>
            <a:xfrm>
              <a:off x="1700737" y="4546028"/>
              <a:ext cx="1503695" cy="43905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</a:rPr>
                <a:t>Start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1700737" y="5450573"/>
              <a:ext cx="1503695" cy="43905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</a:rPr>
                <a:t>End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9" name="Diamond 8"/>
            <p:cNvSpPr/>
            <p:nvPr/>
          </p:nvSpPr>
          <p:spPr>
            <a:xfrm>
              <a:off x="7027414" y="4546028"/>
              <a:ext cx="735139" cy="439058"/>
            </a:xfrm>
            <a:prstGeom prst="diamond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tx1"/>
                </a:solidFill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>
              <a:off x="7255951" y="5441482"/>
              <a:ext cx="278063" cy="439058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/>
              <a:tailEnd type="arrow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4096889" y="5450573"/>
              <a:ext cx="1503695" cy="439058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56843" y="5889631"/>
              <a:ext cx="198378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Data Processing</a:t>
              </a:r>
              <a:endParaRPr lang="en-US" sz="2000" dirty="0"/>
            </a:p>
          </p:txBody>
        </p:sp>
        <p:sp>
          <p:nvSpPr>
            <p:cNvPr id="7" name="Flowchart: Data 6"/>
            <p:cNvSpPr/>
            <p:nvPr/>
          </p:nvSpPr>
          <p:spPr>
            <a:xfrm>
              <a:off x="4334377" y="4546028"/>
              <a:ext cx="1028718" cy="439058"/>
            </a:xfrm>
            <a:prstGeom prst="flowChartInputOutpu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993062" y="4985086"/>
              <a:ext cx="17113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err="1" smtClean="0"/>
                <a:t>Input/Output</a:t>
              </a:r>
              <a:endParaRPr lang="en-US" sz="20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539309" y="4989239"/>
              <a:ext cx="17113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Decision</a:t>
              </a:r>
              <a:endParaRPr lang="en-US" sz="20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539309" y="5880540"/>
              <a:ext cx="17113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Flow Control</a:t>
              </a:r>
              <a:endParaRPr 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5804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an algorithm that asks a user for their grade, and tells them their letter grade. </a:t>
            </a:r>
          </a:p>
          <a:p>
            <a:pPr lvl="4"/>
            <a:endParaRPr lang="en-US" sz="1400" dirty="0" smtClean="0"/>
          </a:p>
          <a:p>
            <a:pPr marL="457200" lvl="1" indent="0">
              <a:buNone/>
            </a:pPr>
            <a:r>
              <a:rPr lang="en-US" dirty="0" smtClean="0"/>
              <a:t>A: 100 - 90			C: &lt;80 - 70			F: &lt;60 - 0</a:t>
            </a:r>
          </a:p>
          <a:p>
            <a:pPr marL="457200" lvl="1" indent="0">
              <a:buNone/>
            </a:pPr>
            <a:r>
              <a:rPr lang="en-US" dirty="0" smtClean="0"/>
              <a:t>B: &lt;90 - 80			D: &lt;70 - 60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1348954" y="4642284"/>
            <a:ext cx="6549920" cy="1743713"/>
            <a:chOff x="1700737" y="4546028"/>
            <a:chExt cx="6549920" cy="1743713"/>
          </a:xfrm>
        </p:grpSpPr>
        <p:sp>
          <p:nvSpPr>
            <p:cNvPr id="6" name="Rounded Rectangle 5"/>
            <p:cNvSpPr/>
            <p:nvPr/>
          </p:nvSpPr>
          <p:spPr>
            <a:xfrm>
              <a:off x="1700737" y="4546028"/>
              <a:ext cx="1503695" cy="43905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</a:rPr>
                <a:t>Start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700737" y="5450573"/>
              <a:ext cx="1503695" cy="43905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</a:rPr>
                <a:t>End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8" name="Diamond 7"/>
            <p:cNvSpPr/>
            <p:nvPr/>
          </p:nvSpPr>
          <p:spPr>
            <a:xfrm>
              <a:off x="7027414" y="4546028"/>
              <a:ext cx="735139" cy="439058"/>
            </a:xfrm>
            <a:prstGeom prst="diamond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tx1"/>
                </a:solidFill>
              </a:endParaRPr>
            </a:p>
          </p:txBody>
        </p:sp>
        <p:cxnSp>
          <p:nvCxnSpPr>
            <p:cNvPr id="9" name="Straight Arrow Connector 8"/>
            <p:cNvCxnSpPr/>
            <p:nvPr/>
          </p:nvCxnSpPr>
          <p:spPr>
            <a:xfrm>
              <a:off x="7255951" y="5441482"/>
              <a:ext cx="278063" cy="439058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/>
              <a:tailEnd type="arrow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/>
            <p:cNvSpPr/>
            <p:nvPr/>
          </p:nvSpPr>
          <p:spPr>
            <a:xfrm>
              <a:off x="4096889" y="5450573"/>
              <a:ext cx="1503695" cy="439058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27654" y="5889631"/>
              <a:ext cx="22421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Data Processing</a:t>
              </a:r>
              <a:endParaRPr lang="en-US" sz="2000" dirty="0"/>
            </a:p>
          </p:txBody>
        </p:sp>
        <p:sp>
          <p:nvSpPr>
            <p:cNvPr id="12" name="Flowchart: Data 11"/>
            <p:cNvSpPr/>
            <p:nvPr/>
          </p:nvSpPr>
          <p:spPr>
            <a:xfrm>
              <a:off x="4334377" y="4546028"/>
              <a:ext cx="1028718" cy="439058"/>
            </a:xfrm>
            <a:prstGeom prst="flowChartInputOutpu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993062" y="4985086"/>
              <a:ext cx="17113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err="1" smtClean="0"/>
                <a:t>Input/Output</a:t>
              </a:r>
              <a:endParaRPr lang="en-US" sz="20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539309" y="4989239"/>
              <a:ext cx="17113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Decision</a:t>
              </a:r>
              <a:endParaRPr lang="en-US" sz="20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539309" y="5880540"/>
              <a:ext cx="17113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Flow Control</a:t>
              </a:r>
              <a:endParaRPr 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9475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Lab 0 is an in-person lab this week!</a:t>
            </a:r>
          </a:p>
          <a:p>
            <a:pPr lvl="1"/>
            <a:r>
              <a:rPr lang="en-US" sz="3200" dirty="0"/>
              <a:t>You need to go to your labs during your assigned lab time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Homework 1 is out</a:t>
            </a:r>
          </a:p>
          <a:p>
            <a:pPr lvl="1"/>
            <a:r>
              <a:rPr lang="en-US" dirty="0" smtClean="0"/>
              <a:t>Due by next Monday (Feb 8th) at 8:59:59 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Both of these assignments are on Blackboard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248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sz="2800" dirty="0" smtClean="0"/>
              <a:t>Complete the 2 exercises on the previous slides</a:t>
            </a:r>
          </a:p>
          <a:p>
            <a:r>
              <a:rPr lang="en-US" sz="2800" dirty="0"/>
              <a:t>Modify our “count to 20” </a:t>
            </a:r>
            <a:r>
              <a:rPr lang="en-US" sz="2800" dirty="0" smtClean="0"/>
              <a:t>algorithm so </a:t>
            </a:r>
            <a:r>
              <a:rPr lang="en-US" sz="2800" dirty="0"/>
              <a:t>that it counts from 0 to 100, in increments of </a:t>
            </a:r>
            <a:r>
              <a:rPr lang="en-US" sz="2800" dirty="0" smtClean="0"/>
              <a:t>5</a:t>
            </a:r>
            <a:endParaRPr lang="en-US" sz="2800" dirty="0"/>
          </a:p>
          <a:p>
            <a:r>
              <a:rPr lang="en-US" sz="2800" dirty="0" smtClean="0"/>
              <a:t>Design an algorithm that finds the average of </a:t>
            </a:r>
            <a:br>
              <a:rPr lang="en-US" sz="2800" dirty="0" smtClean="0"/>
            </a:br>
            <a:r>
              <a:rPr lang="en-US" sz="2800" dirty="0" smtClean="0"/>
              <a:t>three exam scores (pseudocode or flowchart)</a:t>
            </a:r>
          </a:p>
          <a:p>
            <a:r>
              <a:rPr lang="en-US" sz="2800" u="sng" dirty="0" smtClean="0"/>
              <a:t>Advanced</a:t>
            </a:r>
            <a:r>
              <a:rPr lang="en-US" sz="2800" dirty="0" smtClean="0"/>
              <a:t>: </a:t>
            </a:r>
            <a:r>
              <a:rPr lang="en-US" sz="2400" dirty="0" smtClean="0"/>
              <a:t>Design an algorithm that asks the user for two numbers, and then asks them if they want to multiply, add, or subtract the numbers from each other; perform the operation the user wanted, and show them the result</a:t>
            </a:r>
          </a:p>
          <a:p>
            <a:endParaRPr lang="en-US" sz="2800" u="sng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416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practice thinking algorithmically</a:t>
            </a:r>
          </a:p>
          <a:p>
            <a:r>
              <a:rPr lang="en-US" dirty="0" smtClean="0"/>
              <a:t>To understand and be able to implement proper program development</a:t>
            </a:r>
          </a:p>
          <a:p>
            <a:r>
              <a:rPr lang="en-US" dirty="0" smtClean="0"/>
              <a:t>To start learning about control structures</a:t>
            </a:r>
          </a:p>
          <a:p>
            <a:r>
              <a:rPr lang="en-US" dirty="0" smtClean="0"/>
              <a:t>To be able to express an algorithm </a:t>
            </a:r>
            <a:br>
              <a:rPr lang="en-US" dirty="0" smtClean="0"/>
            </a:br>
            <a:r>
              <a:rPr lang="en-US" dirty="0" smtClean="0"/>
              <a:t>using a flow chart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5294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an Algorithm?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Steps used to solve a problem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Problem must be </a:t>
            </a:r>
          </a:p>
          <a:p>
            <a:pPr lvl="1"/>
            <a:r>
              <a:rPr lang="en-US" dirty="0" smtClean="0"/>
              <a:t>Well defined</a:t>
            </a:r>
          </a:p>
          <a:p>
            <a:pPr lvl="1"/>
            <a:r>
              <a:rPr lang="en-US" dirty="0" smtClean="0"/>
              <a:t>Fully understood </a:t>
            </a:r>
            <a:br>
              <a:rPr lang="en-US" dirty="0" smtClean="0"/>
            </a:br>
            <a:r>
              <a:rPr lang="en-US" dirty="0" smtClean="0"/>
              <a:t>by the programmer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696327" y="2908023"/>
            <a:ext cx="4267200" cy="2714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Steps must be</a:t>
            </a:r>
          </a:p>
          <a:p>
            <a:pPr lvl="1"/>
            <a:r>
              <a:rPr lang="en-US" dirty="0"/>
              <a:t>Ordered</a:t>
            </a:r>
          </a:p>
          <a:p>
            <a:pPr lvl="1"/>
            <a:r>
              <a:rPr lang="en-US" dirty="0"/>
              <a:t>Unambiguous</a:t>
            </a:r>
          </a:p>
          <a:p>
            <a:pPr lvl="1"/>
            <a:r>
              <a:rPr lang="en-US" dirty="0" smtClean="0"/>
              <a:t>Complete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76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Developing an Algorithm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21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Understand the problem</a:t>
            </a:r>
          </a:p>
          <a:p>
            <a:pPr marL="1771650" lvl="3" indent="-514350">
              <a:buFont typeface="+mj-lt"/>
              <a:buAutoNum type="arabicPeriod"/>
            </a:pPr>
            <a:endParaRPr lang="en-US" sz="10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Represent your solution (your algorithm)</a:t>
            </a:r>
          </a:p>
          <a:p>
            <a:pPr marL="914400" lvl="1" indent="-514350"/>
            <a:r>
              <a:rPr lang="en-US" dirty="0"/>
              <a:t>Pseudocode</a:t>
            </a:r>
            <a:endParaRPr lang="en-US" dirty="0" smtClean="0"/>
          </a:p>
          <a:p>
            <a:pPr marL="914400" lvl="1" indent="-514350"/>
            <a:r>
              <a:rPr lang="en-US" dirty="0" smtClean="0"/>
              <a:t>Flowchart</a:t>
            </a:r>
            <a:endParaRPr lang="en-US" dirty="0"/>
          </a:p>
          <a:p>
            <a:pPr marL="1771650" lvl="3" indent="-514350">
              <a:buFont typeface="+mj-lt"/>
              <a:buAutoNum type="arabicPeriod"/>
            </a:pPr>
            <a:endParaRPr lang="en-US" sz="1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Implement  the algorithm in a program</a:t>
            </a:r>
          </a:p>
          <a:p>
            <a:pPr marL="1771650" lvl="3" indent="-514350">
              <a:buFont typeface="+mj-lt"/>
              <a:buAutoNum type="arabicPeriod"/>
            </a:pPr>
            <a:endParaRPr lang="en-US" sz="1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Test and debug your program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3059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1: Understanding the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42422" cy="4156799"/>
          </a:xfrm>
        </p:spPr>
        <p:txBody>
          <a:bodyPr/>
          <a:lstStyle/>
          <a:p>
            <a:r>
              <a:rPr lang="en-US" dirty="0" smtClean="0"/>
              <a:t>Input</a:t>
            </a:r>
          </a:p>
          <a:p>
            <a:pPr lvl="1"/>
            <a:r>
              <a:rPr lang="en-US" dirty="0" smtClean="0"/>
              <a:t>What information or data are you given?</a:t>
            </a:r>
          </a:p>
          <a:p>
            <a:r>
              <a:rPr lang="en-US" dirty="0" smtClean="0"/>
              <a:t>Process</a:t>
            </a:r>
          </a:p>
          <a:p>
            <a:pPr lvl="1"/>
            <a:r>
              <a:rPr lang="en-US" dirty="0" smtClean="0"/>
              <a:t>What must you do with the information/data?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This is your algorithm!</a:t>
            </a:r>
          </a:p>
          <a:p>
            <a:r>
              <a:rPr lang="en-US" dirty="0" smtClean="0"/>
              <a:t>Output</a:t>
            </a:r>
          </a:p>
          <a:p>
            <a:pPr lvl="1"/>
            <a:r>
              <a:rPr lang="en-US" dirty="0" smtClean="0"/>
              <a:t>What are your deliverables?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54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“Weekly Pay”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a program to calculate the </a:t>
            </a:r>
            <a:br>
              <a:rPr lang="en-US" dirty="0" smtClean="0"/>
            </a:br>
            <a:r>
              <a:rPr lang="en-US" dirty="0" smtClean="0"/>
              <a:t>weekly pay of an hourly employee</a:t>
            </a:r>
          </a:p>
          <a:p>
            <a:pPr lvl="1"/>
            <a:r>
              <a:rPr lang="en-US" dirty="0" smtClean="0"/>
              <a:t>What is the input, process, and output?</a:t>
            </a:r>
          </a:p>
          <a:p>
            <a:endParaRPr lang="en-US" dirty="0" smtClean="0"/>
          </a:p>
          <a:p>
            <a:r>
              <a:rPr lang="en-US" dirty="0" smtClean="0"/>
              <a:t>Input: pay rate and number of hours</a:t>
            </a:r>
          </a:p>
          <a:p>
            <a:r>
              <a:rPr lang="en-US" dirty="0" smtClean="0"/>
              <a:t>Process: multiply pay rate by number of hours</a:t>
            </a:r>
          </a:p>
          <a:p>
            <a:r>
              <a:rPr lang="en-US" dirty="0" smtClean="0"/>
              <a:t>Output: weekly pay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47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5396</TotalTime>
  <Words>1016</Words>
  <Application>Microsoft Office PowerPoint</Application>
  <PresentationFormat>On-screen Show (4:3)</PresentationFormat>
  <Paragraphs>298</Paragraphs>
  <Slides>36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CMSC201  Computer Science I for Majors  Lecture 02 – Algorithmic Thinking</vt:lpstr>
      <vt:lpstr>Last Class We Covered</vt:lpstr>
      <vt:lpstr>Any Questions from Last Time?</vt:lpstr>
      <vt:lpstr>Today’s Objectives</vt:lpstr>
      <vt:lpstr>What is an Algorithm?</vt:lpstr>
      <vt:lpstr>Developing an Algorithm</vt:lpstr>
      <vt:lpstr>Program Development</vt:lpstr>
      <vt:lpstr>Step 1: Understanding the Problem</vt:lpstr>
      <vt:lpstr>“Weekly Pay” Example</vt:lpstr>
      <vt:lpstr>Step 2: Represent the Algorithm</vt:lpstr>
      <vt:lpstr>Step 2A: Pseudocode</vt:lpstr>
      <vt:lpstr>Flowchart Symbols</vt:lpstr>
      <vt:lpstr>Step 2B: Flowchart</vt:lpstr>
      <vt:lpstr>Steps 3 and 4: Implementation  and Testing/Debugging</vt:lpstr>
      <vt:lpstr>Algorithms and Language</vt:lpstr>
      <vt:lpstr>Control Structures</vt:lpstr>
      <vt:lpstr>Control Structures</vt:lpstr>
      <vt:lpstr>Sequence</vt:lpstr>
      <vt:lpstr>Decision Making</vt:lpstr>
      <vt:lpstr>Decision Making: Pseudocode</vt:lpstr>
      <vt:lpstr>Decision Making: Flowchart</vt:lpstr>
      <vt:lpstr>Looping</vt:lpstr>
      <vt:lpstr>Looping: Pseudocode</vt:lpstr>
      <vt:lpstr>Looping: Flowchart</vt:lpstr>
      <vt:lpstr>Looping: Flowchart</vt:lpstr>
      <vt:lpstr>Debugging</vt:lpstr>
      <vt:lpstr>A Bit of History on “Bugs”</vt:lpstr>
      <vt:lpstr>Errors (“Bugs”)</vt:lpstr>
      <vt:lpstr>Syntax Errors</vt:lpstr>
      <vt:lpstr>Syntax Error Examples</vt:lpstr>
      <vt:lpstr>Syntax Error Examples</vt:lpstr>
      <vt:lpstr>Logical Errors</vt:lpstr>
      <vt:lpstr>Exercise</vt:lpstr>
      <vt:lpstr>Exercise #2</vt:lpstr>
      <vt:lpstr>Announcements</vt:lpstr>
      <vt:lpstr>Practice Problems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96</cp:revision>
  <dcterms:created xsi:type="dcterms:W3CDTF">2014-05-05T14:25:42Z</dcterms:created>
  <dcterms:modified xsi:type="dcterms:W3CDTF">2016-02-02T13:54:06Z</dcterms:modified>
</cp:coreProperties>
</file>